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9" r:id="rId14"/>
    <p:sldId id="270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0D2D"/>
    <a:srgbClr val="000000"/>
    <a:srgbClr val="00E66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6800" y="1406020"/>
            <a:ext cx="6172199" cy="2251579"/>
          </a:xfrm>
        </p:spPr>
        <p:txBody>
          <a:bodyPr lIns="0" rIns="0" anchor="t">
            <a:noAutofit/>
          </a:bodyPr>
          <a:lstStyle>
            <a:lvl1pPr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6800" y="3905864"/>
            <a:ext cx="6172200" cy="1123336"/>
          </a:xfrm>
        </p:spPr>
        <p:txBody>
          <a:bodyPr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4400" y="1554480"/>
            <a:ext cx="4222308" cy="388620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69848" y="1554480"/>
            <a:ext cx="2075688" cy="38862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56432" y="1554480"/>
            <a:ext cx="4224528" cy="3886200"/>
          </a:xfrm>
        </p:spPr>
        <p:txBody>
          <a:bodyPr vert="eaVer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56432" y="1545336"/>
            <a:ext cx="4224528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9848" y="1472184"/>
            <a:ext cx="6172200" cy="2130552"/>
          </a:xfrm>
        </p:spPr>
        <p:txBody>
          <a:bodyPr anchor="t">
            <a:noAutofit/>
          </a:bodyPr>
          <a:lstStyle>
            <a:lvl1pPr algn="l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3886200"/>
            <a:ext cx="6172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6325" cy="1066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486998" y="1915859"/>
            <a:ext cx="3646966" cy="2881426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6754" y="1915881"/>
            <a:ext cx="3639311" cy="288139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9600"/>
            <a:ext cx="3615734" cy="1066799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5301" y="1916113"/>
            <a:ext cx="3638550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5300" y="2860676"/>
            <a:ext cx="3638550" cy="288289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92625" y="1916113"/>
            <a:ext cx="3660775" cy="646112"/>
          </a:xfrm>
        </p:spPr>
        <p:txBody>
          <a:bodyPr anchor="t">
            <a:normAutofit/>
          </a:bodyPr>
          <a:lstStyle>
            <a:lvl1pPr marL="0" indent="0">
              <a:buNone/>
              <a:defRPr sz="1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92626" y="2860676"/>
            <a:ext cx="3651250" cy="28829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7162800" y="1551543"/>
            <a:ext cx="18288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450" y="1920876"/>
            <a:ext cx="3654425" cy="288924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041400"/>
          </a:xfrm>
        </p:spPr>
        <p:txBody>
          <a:bodyPr anchor="t">
            <a:normAutofit/>
          </a:bodyPr>
          <a:lstStyle>
            <a:lvl1pPr algn="l">
              <a:defRPr sz="18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1812925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776" y="600074"/>
            <a:ext cx="2074862" cy="1981201"/>
          </a:xfrm>
          <a:ln>
            <a:noFill/>
          </a:ln>
        </p:spPr>
        <p:txBody>
          <a:bodyPr anchor="t">
            <a:normAutofit/>
          </a:bodyPr>
          <a:lstStyle>
            <a:lvl1pPr algn="l">
              <a:defRPr sz="1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963862" y="1650999"/>
            <a:ext cx="5627687" cy="422076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63862" y="614363"/>
            <a:ext cx="3741738" cy="909637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493776" y="6356350"/>
            <a:ext cx="5102352" cy="365125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1554480"/>
            <a:ext cx="2073348" cy="197946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54400" y="1547036"/>
            <a:ext cx="4222308" cy="38862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162800" y="189468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69848" y="6356350"/>
            <a:ext cx="5102352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59752" y="6356350"/>
            <a:ext cx="113768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spcBef>
          <a:spcPct val="0"/>
        </a:spcBef>
        <a:buNone/>
        <a:defRPr sz="18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i="1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3776" y="404664"/>
            <a:ext cx="2854088" cy="4536504"/>
          </a:xfrm>
        </p:spPr>
        <p:txBody>
          <a:bodyPr>
            <a:noAutofit/>
          </a:bodyPr>
          <a:lstStyle/>
          <a:p>
            <a:pPr lvl="0" algn="ctr">
              <a:spcBef>
                <a:spcPct val="20000"/>
              </a:spcBef>
            </a:pP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ОТЧЕТ</a:t>
            </a:r>
            <a: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об 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исполнении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плана мероприятий по противодействию коррупции</a:t>
            </a:r>
            <a:b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МО </a:t>
            </a:r>
            <a:r>
              <a:rPr lang="ru-RU" sz="2000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«Каменский городской округ</a:t>
            </a: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»</a:t>
            </a:r>
            <a:b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r>
              <a:rPr lang="ru-RU" sz="2000" b="1" i="1" cap="none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>за 2019 год</a:t>
            </a:r>
            <a: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  <a:t/>
            </a:r>
            <a:br>
              <a:rPr lang="ru-RU" b="1" i="1" cap="none" dirty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 panose="02020603050405020304" pitchFamily="18" charset="0"/>
                <a:ea typeface="+mn-ea"/>
                <a:cs typeface="+mn-cs"/>
              </a:rPr>
            </a:br>
            <a:endParaRPr lang="ru-RU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  <p:pic>
        <p:nvPicPr>
          <p:cNvPr id="7" name="Рисунок 6"/>
          <p:cNvPicPr>
            <a:picLocks noGrp="1" noChangeAspect="1"/>
          </p:cNvPicPr>
          <p:nvPr>
            <p:ph type="pic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77" r="677"/>
          <a:stretch>
            <a:fillRect/>
          </a:stretch>
        </p:blipFill>
        <p:spPr>
          <a:xfrm>
            <a:off x="2963862" y="1988840"/>
            <a:ext cx="5627687" cy="439248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19872" y="476672"/>
            <a:ext cx="5400600" cy="1152127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мероприятий органов местного самоуправления Каменского городского округа по противодействию коррупции на 2018-2020 годы утвержден постановлением Главы Каменского городского округа от 06.09.2018 г. № 1375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378357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2060848"/>
            <a:ext cx="3654425" cy="2592287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контрольных мероприятий в финансово-бюджетной сфере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3236317"/>
          </a:xfrm>
        </p:spPr>
        <p:txBody>
          <a:bodyPr>
            <a:normAutofit lnSpcReduction="10000"/>
          </a:bodyPr>
          <a:lstStyle/>
          <a:p>
            <a:pPr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В 2019 году проведено 15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плановых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проверок в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финансово-бюджетной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сфере, а </a:t>
            </a:r>
            <a:r>
              <a:rPr lang="ru-RU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также плановые </a:t>
            </a:r>
            <a:r>
              <a:rPr lang="ru-RU" sz="19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проверки по вопросу соблюдения требований законодательства о контрактной системе в рамках полномочий, установленных частью 8 статьи 99 Федерального закона от 05.04.2013 № </a:t>
            </a:r>
            <a:r>
              <a:rPr lang="ru-RU" sz="19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Liberation Serif"/>
              </a:rPr>
              <a:t>44-ФЗ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3174443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2338895"/>
            <a:ext cx="3654425" cy="2053209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598439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Комиссия по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координации работы по противодействию коррупции в Каменском городском округе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348880"/>
            <a:ext cx="3629025" cy="3312368"/>
          </a:xfrm>
        </p:spPr>
        <p:txBody>
          <a:bodyPr>
            <a:normAutofit/>
          </a:bodyPr>
          <a:lstStyle/>
          <a:p>
            <a:pPr lvl="0" algn="just"/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В 2019 году состоялось 4 заседания комиссии 15.03.2019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, 25.06.2019, 06.09.2019, 16.12.2019.</a:t>
            </a:r>
            <a:endParaRPr lang="ru-RU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Исполнение </a:t>
            </a:r>
            <a:r>
              <a:rPr lang="ru-RU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поручений, содержащихся в протоколах заседаний Комиссии </a:t>
            </a:r>
            <a:r>
              <a:rPr lang="ru-RU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контролируется отделом по правовой и кадровой работе Администрации</a:t>
            </a:r>
            <a:r>
              <a:rPr lang="ru-RU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.</a:t>
            </a:r>
            <a:endParaRPr lang="ru-RU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5427269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2060848"/>
            <a:ext cx="3654425" cy="2952328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методических семинаров по вопросам противодействия коррупции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628800"/>
            <a:ext cx="3629025" cy="4896543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dirty="0" smtClean="0">
                <a:solidFill>
                  <a:srgbClr val="1F0D2D"/>
                </a:solidFill>
                <a:latin typeface="Liberation Serif"/>
                <a:ea typeface="Times New Roman"/>
              </a:rPr>
              <a:t>01.03.2019 </a:t>
            </a:r>
            <a:r>
              <a:rPr lang="ru-RU" sz="1400" dirty="0">
                <a:solidFill>
                  <a:srgbClr val="1F0D2D"/>
                </a:solidFill>
                <a:latin typeface="Liberation Serif"/>
                <a:ea typeface="Times New Roman"/>
              </a:rPr>
              <a:t>г. </a:t>
            </a:r>
            <a:r>
              <a:rPr lang="ru-RU" sz="1400" dirty="0" smtClean="0">
                <a:solidFill>
                  <a:srgbClr val="1F0D2D"/>
                </a:solidFill>
                <a:latin typeface="Liberation Serif"/>
                <a:ea typeface="Times New Roman"/>
              </a:rPr>
              <a:t>состоялся семинар на </a:t>
            </a:r>
            <a:r>
              <a:rPr lang="ru-RU" sz="1400" dirty="0">
                <a:solidFill>
                  <a:srgbClr val="1F0D2D"/>
                </a:solidFill>
                <a:latin typeface="Liberation Serif"/>
                <a:ea typeface="Times New Roman"/>
              </a:rPr>
              <a:t>тему «О методических рекомендациях по вопросам предоставления сведений о доходах, расходах и обязательствах имущественного характера и заполнения соответствующей справки за отчетный период 2018 год. Выполнение национального плана по противодействию коррупции на 2018-2020 годы, утвержденного Указом Президента РФ. Изменения в нормативно-правовых актах, устанавливающих требования к служебному поведению муниципального служащего»;</a:t>
            </a:r>
            <a:endParaRPr lang="ru-RU" sz="1400" dirty="0">
              <a:solidFill>
                <a:srgbClr val="1F0D2D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solidFill>
                  <a:srgbClr val="1F0D2D"/>
                </a:solidFill>
                <a:latin typeface="Liberation Serif"/>
                <a:ea typeface="Times New Roman"/>
              </a:rPr>
              <a:t>- 16.04.2019 г. на тему «Антикоррупционные стандарты поведения муниципальных служащих</a:t>
            </a:r>
            <a:r>
              <a:rPr lang="ru-RU" sz="1400" dirty="0" smtClean="0">
                <a:solidFill>
                  <a:srgbClr val="1F0D2D"/>
                </a:solidFill>
                <a:latin typeface="Liberation Serif"/>
                <a:ea typeface="Times New Roman"/>
              </a:rPr>
              <a:t>»;</a:t>
            </a:r>
            <a:endParaRPr lang="ru-RU" sz="1400" dirty="0">
              <a:solidFill>
                <a:srgbClr val="1F0D2D"/>
              </a:solidFill>
              <a:latin typeface="Times New Roman"/>
              <a:ea typeface="Times New Roman"/>
            </a:endParaRPr>
          </a:p>
          <a:p>
            <a:pPr algn="just">
              <a:spcAft>
                <a:spcPts val="0"/>
              </a:spcAft>
            </a:pPr>
            <a:r>
              <a:rPr lang="ru-RU" sz="1400" dirty="0">
                <a:solidFill>
                  <a:srgbClr val="1F0D2D"/>
                </a:solidFill>
                <a:latin typeface="Liberation Serif"/>
                <a:ea typeface="Times New Roman"/>
              </a:rPr>
              <a:t>- 09.12.2019 г. </a:t>
            </a:r>
            <a:r>
              <a:rPr lang="ru-RU" sz="1400" dirty="0">
                <a:solidFill>
                  <a:srgbClr val="1F0D2D"/>
                </a:solidFill>
                <a:latin typeface="Liberation Serif"/>
                <a:ea typeface="Times New Roman"/>
                <a:cs typeface="Liberation Serif"/>
              </a:rPr>
              <a:t>на тему «Меры дисциплинарной ответственности за невыполнение требований законодательства о противодействии коррупции. Персональная ответственность за несоблюдение обязательных требований, ограничений и запретов».</a:t>
            </a:r>
            <a:endParaRPr lang="ru-RU" sz="1400" dirty="0">
              <a:solidFill>
                <a:srgbClr val="1F0D2D"/>
              </a:solidFill>
              <a:latin typeface="Times New Roman"/>
              <a:ea typeface="Times New Roman"/>
            </a:endParaRPr>
          </a:p>
          <a:p>
            <a:endParaRPr lang="ru-RU" sz="1400" dirty="0">
              <a:solidFill>
                <a:srgbClr val="1F0D2D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80416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742455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Повышение эффективности кадровой работы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части, касающейся ведения личных </a:t>
            </a:r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дел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492896"/>
            <a:ext cx="3629025" cy="2592288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анкетах, представленных муниципальными служащими при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назначении на должности муниципальной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 службы,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актуализированы сведения о </a:t>
            </a:r>
            <a:r>
              <a:rPr lang="ru-RU" sz="20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родственниках и свойственниках </a:t>
            </a:r>
            <a:r>
              <a:rPr lang="ru-RU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служащих.</a:t>
            </a:r>
            <a:endParaRPr lang="ru-RU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708920"/>
            <a:ext cx="3654425" cy="23262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88225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r>
              <a:rPr lang="ru-RU" sz="2800" dirty="0" smtClean="0">
                <a:solidFill>
                  <a:srgbClr val="002060"/>
                </a:solidFill>
              </a:rPr>
              <a:t>Выводы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132856"/>
            <a:ext cx="3629025" cy="266429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Из 81 мероприятия Плана, запланированных к выполнению в 2019 году выполнено 81 мероприятие в полном </a:t>
            </a:r>
            <a:r>
              <a:rPr lang="ru-RU" sz="24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объеме.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132857"/>
            <a:ext cx="3654425" cy="23689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67867726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1886471"/>
          </a:xfrm>
        </p:spPr>
        <p:txBody>
          <a:bodyPr>
            <a:norm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Мониторинг изменений антикоррупционного законодательства Российской Федерации, законодательства Свердловской области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636912"/>
            <a:ext cx="3629025" cy="3240360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течение 2019 года мониторинг осуществлялся постоянно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, муниципальные правовые акты </a:t>
            </a:r>
            <a:r>
              <a:rPr lang="ru-RU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приведены в </a:t>
            </a:r>
            <a:r>
              <a:rPr lang="ru-RU" sz="2000" b="1" dirty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соответствие с антикоррупционным законодательством Российской Федерации, Свердловской области.</a:t>
            </a:r>
            <a:endParaRPr lang="ru-RU" sz="2000" b="1" dirty="0">
              <a:solidFill>
                <a:srgbClr val="1F0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1700808"/>
            <a:ext cx="3654425" cy="30351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5453361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2808312" cy="3312368"/>
          </a:xfrm>
        </p:spPr>
        <p:txBody>
          <a:bodyPr>
            <a:normAutofit/>
          </a:bodyPr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правовые акты </a:t>
            </a:r>
            <a:r>
              <a:rPr lang="ru-RU" sz="16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округа в сфере противодействия </a:t>
            </a:r>
            <a:r>
              <a:rPr lang="ru-RU" sz="16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коррупции, приведенные </a:t>
            </a:r>
            <a:r>
              <a:rPr lang="ru-RU" sz="1600" b="1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sz="16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соответствие с действующим </a:t>
            </a:r>
            <a:br>
              <a:rPr lang="ru-RU" sz="16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</a:br>
            <a:r>
              <a:rPr lang="ru-RU" sz="1600" b="1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законодательством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260648"/>
            <a:ext cx="5328592" cy="5832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8097584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1628800"/>
            <a:ext cx="3654425" cy="295484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404664"/>
            <a:ext cx="3629025" cy="2678559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3212976"/>
            <a:ext cx="3629025" cy="3384376"/>
          </a:xfrm>
        </p:spPr>
        <p:txBody>
          <a:bodyPr>
            <a:noAutofit/>
          </a:bodyPr>
          <a:lstStyle/>
          <a:p>
            <a:pPr algn="just">
              <a:spcAft>
                <a:spcPts val="0"/>
              </a:spcAft>
            </a:pP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Антикоррупционная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экспертиза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проведена в отношении 270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проектов муниципальных нормативных правовых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</a:rPr>
              <a:t>актов (НПА).</a:t>
            </a:r>
            <a:endParaRPr lang="ru-RU" sz="1400" b="1" dirty="0" smtClean="0">
              <a:solidFill>
                <a:schemeClr val="tx2">
                  <a:lumMod val="10000"/>
                </a:schemeClr>
              </a:solidFill>
              <a:latin typeface="Liberation Serif"/>
              <a:ea typeface="Times New Roman"/>
              <a:cs typeface="Times New Roman"/>
            </a:endParaRPr>
          </a:p>
          <a:p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Для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проведения антикоррупционной экспертизы п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роекты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муниципальных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НПА направляются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в прокуратуру Каменского района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и независимым экспертам, аккредитованным Министерством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юстиции Российской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Федерации, проекты  внесения изменений в Устав направляются также в Главное </a:t>
            </a:r>
            <a:r>
              <a:rPr lang="ru-RU" sz="1400" b="1" dirty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управление Министерства юстиции Российской Федерации по Свердловской </a:t>
            </a:r>
            <a:r>
              <a:rPr lang="ru-RU" sz="1400" b="1" dirty="0" smtClean="0">
                <a:solidFill>
                  <a:schemeClr val="tx2">
                    <a:lumMod val="10000"/>
                  </a:schemeClr>
                </a:solidFill>
                <a:latin typeface="Liberation Serif"/>
                <a:ea typeface="Times New Roman"/>
                <a:cs typeface="Times New Roman"/>
              </a:rPr>
              <a:t>области.</a:t>
            </a:r>
            <a:endParaRPr lang="ru-RU" sz="1400" b="1" dirty="0">
              <a:solidFill>
                <a:schemeClr val="tx2">
                  <a:lumMod val="1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01365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916832"/>
            <a:ext cx="3654425" cy="3168352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548680"/>
            <a:ext cx="3629025" cy="2102495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</a:rPr>
              <a:t>Привлечение институтов гражданского общества к работе по совершенствованию антикоррупционных НПА, привлечение граждан, их объединений к обсуждению проектов НПА</a:t>
            </a:r>
            <a:r>
              <a:rPr lang="ru-RU" sz="1200" dirty="0">
                <a:latin typeface="Times New Roman"/>
                <a:ea typeface="Times New Roman"/>
              </a:rPr>
              <a:t/>
            </a:r>
            <a:br>
              <a:rPr lang="ru-RU" sz="1200" dirty="0">
                <a:latin typeface="Times New Roman"/>
                <a:ea typeface="Times New Roman"/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068960"/>
            <a:ext cx="3629025" cy="2376264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В 2019  году  в Каменском городском округе  оценка регулирующего воздействия проведена в отношении 3 проектов НПА.</a:t>
            </a:r>
            <a:endParaRPr lang="ru-RU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5756421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Доходы муниципальных служащих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1920875"/>
            <a:ext cx="3629025" cy="4172421"/>
          </a:xfrm>
        </p:spPr>
        <p:txBody>
          <a:bodyPr>
            <a:normAutofit lnSpcReduction="10000"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Сведения о 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доходах, расходах, об имуществе и обязательствах имущественного характера </a:t>
            </a:r>
            <a:r>
              <a:rPr lang="ru-RU" sz="2000" b="1" dirty="0" smtClean="0">
                <a:solidFill>
                  <a:srgbClr val="3F3F3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</a:t>
            </a:r>
            <a:r>
              <a:rPr lang="ru-RU" sz="2000" b="1" dirty="0">
                <a:solidFill>
                  <a:srgbClr val="3F3F3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отношении себя, своих супруг (супругов) и несовершеннолетних детей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представлены </a:t>
            </a:r>
            <a:r>
              <a:rPr lang="ru-RU" sz="2000" b="1" u="sng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всеми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  муниципальными </a:t>
            </a:r>
            <a:r>
              <a:rPr lang="ru-RU" sz="2000" b="1" dirty="0">
                <a:solidFill>
                  <a:srgbClr val="3F3F3F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служащими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.</a:t>
            </a:r>
          </a:p>
          <a:p>
            <a:pPr algn="ctr"/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Указанные сведения размещены на сайте </a:t>
            </a:r>
          </a:p>
          <a:p>
            <a:pPr algn="ctr"/>
            <a:r>
              <a:rPr lang="en-US" sz="2000" b="1" dirty="0" smtClean="0">
                <a:solidFill>
                  <a:srgbClr val="1F0D2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kamensk-adm.ru</a:t>
            </a:r>
            <a:endParaRPr lang="ru-RU" sz="2000" b="1" dirty="0">
              <a:solidFill>
                <a:srgbClr val="1F0D2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420888"/>
            <a:ext cx="3654425" cy="2448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70140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75056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комиссия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по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соблюдению требований к служебному поведению муниципальных </a:t>
            </a:r>
            <a:r>
              <a:rPr lang="ru-RU" dirty="0" smtClean="0">
                <a:solidFill>
                  <a:srgbClr val="002060"/>
                </a:solidFill>
                <a:latin typeface="Liberation Serif"/>
                <a:ea typeface="Arial Unicode MS"/>
                <a:cs typeface="Times New Roman"/>
              </a:rPr>
              <a:t>служащих</a:t>
            </a:r>
            <a:r>
              <a:rPr lang="ru-RU" dirty="0"/>
              <a:t> </a:t>
            </a:r>
            <a:r>
              <a:rPr lang="ru-RU" dirty="0">
                <a:solidFill>
                  <a:srgbClr val="002060"/>
                </a:solidFill>
                <a:latin typeface="Liberation Serif" panose="02020603050405020304" pitchFamily="18" charset="0"/>
              </a:rPr>
              <a:t>и урегулированию конфликта интересов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3284984"/>
            <a:ext cx="3629025" cy="2448272"/>
          </a:xfrm>
        </p:spPr>
        <p:txBody>
          <a:bodyPr>
            <a:normAutofit/>
          </a:bodyPr>
          <a:lstStyle/>
          <a:p>
            <a:pPr algn="ctr"/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В 2019 году проведено </a:t>
            </a: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8 заседаний </a:t>
            </a:r>
            <a:r>
              <a:rPr lang="ru-RU" sz="2000" b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  <a:cs typeface="Times New Roman"/>
              </a:rPr>
              <a:t>комиссии, по итогам которых 2 муниципальных служащих подвергнуты дисциплинарному взысканию.</a:t>
            </a:r>
            <a:endParaRPr lang="ru-RU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293006"/>
            <a:ext cx="3654425" cy="2144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863549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4"/>
            <a:ext cx="3629025" cy="2246512"/>
          </a:xfrm>
        </p:spPr>
        <p:txBody>
          <a:bodyPr>
            <a:normAutofit fontScale="90000"/>
          </a:bodyPr>
          <a:lstStyle/>
          <a:p>
            <a:pPr algn="ctr">
              <a:spcAft>
                <a:spcPts val="0"/>
              </a:spcAft>
            </a:pP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</a:rPr>
              <a:t>Склонение муниципальных служащих к совершению коррупционных правонарушений. Информирование прокуратуры об указанных актах.</a:t>
            </a:r>
            <a:r>
              <a:rPr lang="ru-RU" sz="1200" dirty="0">
                <a:solidFill>
                  <a:srgbClr val="002060"/>
                </a:solidFill>
                <a:latin typeface="Times New Roman"/>
                <a:ea typeface="Times New Roman"/>
              </a:rPr>
              <a:t/>
            </a:r>
            <a:br>
              <a:rPr lang="ru-RU" sz="1200" dirty="0">
                <a:solidFill>
                  <a:srgbClr val="002060"/>
                </a:solidFill>
                <a:latin typeface="Times New Roman"/>
                <a:ea typeface="Times New Roman"/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924944"/>
            <a:ext cx="3629025" cy="2520280"/>
          </a:xfrm>
        </p:spPr>
        <p:txBody>
          <a:bodyPr>
            <a:normAutofit fontScale="92500"/>
          </a:bodyPr>
          <a:lstStyle/>
          <a:p>
            <a:pPr algn="ctr">
              <a:spcAft>
                <a:spcPts val="0"/>
              </a:spcAft>
            </a:pPr>
            <a:r>
              <a:rPr lang="ru-RU" sz="2000" b="1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В 2019 году уведомления о фактах склонения муниципальных служащих органов местного самоуправления Каменского городского округа к совершению коррупционных правонарушений не поступали.</a:t>
            </a:r>
            <a:endParaRPr lang="ru-RU" sz="20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/>
              <a:ea typeface="Times New Roman"/>
            </a:endParaRPr>
          </a:p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9450" y="2060848"/>
            <a:ext cx="3654425" cy="23309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5434473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450" y="2333419"/>
            <a:ext cx="3654425" cy="2064161"/>
          </a:xfr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93776" y="606425"/>
            <a:ext cx="3629025" cy="1670448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прозрачность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процедур предоставления земельных </a:t>
            </a:r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участков на </a:t>
            </a:r>
            <a:r>
              <a:rPr lang="ru-RU" dirty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территории </a:t>
            </a:r>
            <a:r>
              <a:rPr lang="ru-RU" dirty="0" smtClean="0">
                <a:solidFill>
                  <a:srgbClr val="002060"/>
                </a:solidFill>
                <a:latin typeface="Liberation Serif"/>
                <a:ea typeface="Times New Roman"/>
                <a:cs typeface="Times New Roman"/>
              </a:rPr>
              <a:t>Каменского городского  округа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0" y="2204864"/>
            <a:ext cx="3629025" cy="3888432"/>
          </a:xfrm>
        </p:spPr>
        <p:txBody>
          <a:bodyPr>
            <a:normAutofit/>
          </a:bodyPr>
          <a:lstStyle/>
          <a:p>
            <a:pPr lvl="0" algn="ctr"/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!!! Информация о продаже земельных 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размещается в нескольких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источниках: печатном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издании – газете «</a:t>
            </a:r>
            <a:r>
              <a:rPr lang="ru-RU" sz="2400" b="1" u="sng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Пламя», </a:t>
            </a:r>
            <a:r>
              <a:rPr lang="ru-RU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ea typeface="Times New Roman"/>
              </a:rPr>
              <a:t>сайте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kamensk-adm.ru</a:t>
            </a:r>
            <a:r>
              <a:rPr lang="ru-RU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,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 </a:t>
            </a:r>
            <a:r>
              <a:rPr lang="ru-RU" sz="24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сайте торгов </a:t>
            </a:r>
            <a:r>
              <a:rPr lang="en-US" sz="2400" b="1" u="sng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iberation Serif"/>
                <a:cs typeface="Times New Roman"/>
              </a:rPr>
              <a:t>torgi.gov.ru</a:t>
            </a:r>
            <a:endParaRPr lang="ru-RU" sz="2400" u="sng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Liberation Serif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338750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deshow">
  <a:themeElements>
    <a:clrScheme name="Tradeshow">
      <a:dk1>
        <a:srgbClr val="3F3F3F"/>
      </a:dk1>
      <a:lt1>
        <a:srgbClr val="FFFFFF"/>
      </a:lt1>
      <a:dk2>
        <a:srgbClr val="7DAFC3"/>
      </a:dk2>
      <a:lt2>
        <a:srgbClr val="E5E4DF"/>
      </a:lt2>
      <a:accent1>
        <a:srgbClr val="7C959A"/>
      </a:accent1>
      <a:accent2>
        <a:srgbClr val="DB8631"/>
      </a:accent2>
      <a:accent3>
        <a:srgbClr val="E3CC5A"/>
      </a:accent3>
      <a:accent4>
        <a:srgbClr val="ACADA8"/>
      </a:accent4>
      <a:accent5>
        <a:srgbClr val="927C61"/>
      </a:accent5>
      <a:accent6>
        <a:srgbClr val="B3B435"/>
      </a:accent6>
      <a:hlink>
        <a:srgbClr val="0079A4"/>
      </a:hlink>
      <a:folHlink>
        <a:srgbClr val="595959"/>
      </a:folHlink>
    </a:clrScheme>
    <a:fontScheme name="Tradeshow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宋体"/>
        <a:font script="Hant" typeface="新細明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Tradeshow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300000"/>
              </a:schemeClr>
            </a:gs>
            <a:gs pos="35000">
              <a:schemeClr val="phClr">
                <a:tint val="45000"/>
                <a:satMod val="300000"/>
              </a:schemeClr>
            </a:gs>
            <a:gs pos="69000">
              <a:schemeClr val="phClr">
                <a:tint val="45000"/>
                <a:satMod val="350000"/>
              </a:schemeClr>
            </a:gs>
            <a:gs pos="100000">
              <a:schemeClr val="phClr">
                <a:tint val="60000"/>
                <a:satMod val="350000"/>
              </a:schemeClr>
            </a:gs>
          </a:gsLst>
          <a:path path="circle">
            <a:fillToRect l="50000" t="50000" r="100000" b="100000"/>
          </a:path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38475" cap="flat" cmpd="sng" algn="ctr">
          <a:solidFill>
            <a:schemeClr val="phClr"/>
          </a:solidFill>
          <a:prstDash val="solid"/>
        </a:ln>
        <a:ln w="548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4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55000"/>
              </a:srgbClr>
            </a:outerShdw>
          </a:effectLst>
          <a:scene3d>
            <a:camera prst="orthographicFront">
              <a:rot lat="0" lon="0" rev="0"/>
            </a:camera>
            <a:lightRig rig="brightRoom" dir="tl">
              <a:rot lat="0" lon="0" rev="3600000"/>
            </a:lightRig>
          </a:scene3d>
          <a:sp3d contourW="31750" prstMaterial="flat">
            <a:bevelT w="127000" h="254000" prst="angle"/>
            <a:contourClr>
              <a:schemeClr val="phClr">
                <a:shade val="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20000">
              <a:schemeClr val="phClr">
                <a:tint val="80000"/>
                <a:lumMod val="100000"/>
              </a:schemeClr>
            </a:gs>
            <a:gs pos="100000">
              <a:schemeClr val="phClr">
                <a:tint val="100000"/>
                <a:lumMod val="80000"/>
              </a:schemeClr>
            </a:gs>
          </a:gsLst>
          <a:path path="circle">
            <a:fillToRect l="50000" t="20000" r="100000" b="100000"/>
          </a:path>
        </a:gradFill>
        <a:gradFill rotWithShape="1">
          <a:gsLst>
            <a:gs pos="0">
              <a:schemeClr val="phClr">
                <a:tint val="100000"/>
                <a:lumMod val="100000"/>
              </a:schemeClr>
            </a:gs>
            <a:gs pos="100000">
              <a:schemeClr val="phClr">
                <a:shade val="100000"/>
                <a:lumMod val="60000"/>
              </a:schemeClr>
            </a:gs>
          </a:gsLst>
          <a:path path="circle">
            <a:fillToRect l="50000" t="2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TM01859861[[fn=Выставка]]</Template>
  <TotalTime>628</TotalTime>
  <Words>569</Words>
  <Application>Microsoft Office PowerPoint</Application>
  <PresentationFormat>Экран (4:3)</PresentationFormat>
  <Paragraphs>33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Tradeshow</vt:lpstr>
      <vt:lpstr>ОТЧЕТ об  исполнении плана мероприятий по противодействию коррупции МО «Каменский городской округ» за 2019 год </vt:lpstr>
      <vt:lpstr>Мониторинг изменений антикоррупционного законодательства Российской Федерации, законодательства Свердловской области</vt:lpstr>
      <vt:lpstr>правовые акты Каменского городского округа в сфере противодействия коррупции, приведенные в соответствие с действующим  законодательством </vt:lpstr>
      <vt:lpstr>Проведение антикоррупционной экспертизы муниципальных нормативных правовых актов Каменского городского округа, проектов муниципальных нормативных правовых актов Каменского городского округа</vt:lpstr>
      <vt:lpstr>Привлечение институтов гражданского общества к работе по совершенствованию антикоррупционных НПА, привлечение граждан, их объединений к обсуждению проектов НПА </vt:lpstr>
      <vt:lpstr>Доходы муниципальных служащих</vt:lpstr>
      <vt:lpstr>комиссия по соблюдению требований к служебному поведению муниципальных служащих и урегулированию конфликта интересов</vt:lpstr>
      <vt:lpstr>Склонение муниципальных служащих к совершению коррупционных правонарушений. Информирование прокуратуры об указанных актах. </vt:lpstr>
      <vt:lpstr>прозрачность процедур предоставления земельных участков на территории Каменского городского  округа</vt:lpstr>
      <vt:lpstr>Проведение контрольных мероприятий в финансово-бюджетной сфере</vt:lpstr>
      <vt:lpstr>Комиссия по координации работы по противодействию коррупции в Каменском городском округе</vt:lpstr>
      <vt:lpstr>Проведение методических семинаров по вопросам противодействия коррупции</vt:lpstr>
      <vt:lpstr>Повышение эффективности кадровой работы в части, касающейся ведения личных дел</vt:lpstr>
      <vt:lpstr>  Выводы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об исполнении плана мероприятий по противодействию коррупции МО «Каменский городской округ»</dc:title>
  <dc:creator>3</dc:creator>
  <cp:lastModifiedBy>3</cp:lastModifiedBy>
  <cp:revision>26</cp:revision>
  <dcterms:created xsi:type="dcterms:W3CDTF">2020-01-29T04:39:12Z</dcterms:created>
  <dcterms:modified xsi:type="dcterms:W3CDTF">2020-01-30T11:40:57Z</dcterms:modified>
</cp:coreProperties>
</file>